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41"/>
  </p:notesMasterIdLst>
  <p:handoutMasterIdLst>
    <p:handoutMasterId r:id="rId42"/>
  </p:handoutMasterIdLst>
  <p:sldIdLst>
    <p:sldId id="256" r:id="rId2"/>
    <p:sldId id="294" r:id="rId3"/>
    <p:sldId id="257" r:id="rId4"/>
    <p:sldId id="258" r:id="rId5"/>
    <p:sldId id="279" r:id="rId6"/>
    <p:sldId id="278" r:id="rId7"/>
    <p:sldId id="280" r:id="rId8"/>
    <p:sldId id="259" r:id="rId9"/>
    <p:sldId id="260" r:id="rId10"/>
    <p:sldId id="274" r:id="rId11"/>
    <p:sldId id="262" r:id="rId12"/>
    <p:sldId id="263" r:id="rId13"/>
    <p:sldId id="275" r:id="rId14"/>
    <p:sldId id="281" r:id="rId15"/>
    <p:sldId id="282" r:id="rId16"/>
    <p:sldId id="283" r:id="rId17"/>
    <p:sldId id="264" r:id="rId18"/>
    <p:sldId id="273" r:id="rId19"/>
    <p:sldId id="284" r:id="rId20"/>
    <p:sldId id="286" r:id="rId21"/>
    <p:sldId id="285" r:id="rId22"/>
    <p:sldId id="287" r:id="rId23"/>
    <p:sldId id="266" r:id="rId24"/>
    <p:sldId id="288" r:id="rId25"/>
    <p:sldId id="268" r:id="rId26"/>
    <p:sldId id="295" r:id="rId27"/>
    <p:sldId id="296" r:id="rId28"/>
    <p:sldId id="298" r:id="rId29"/>
    <p:sldId id="297" r:id="rId30"/>
    <p:sldId id="299" r:id="rId31"/>
    <p:sldId id="291" r:id="rId32"/>
    <p:sldId id="269" r:id="rId33"/>
    <p:sldId id="289" r:id="rId34"/>
    <p:sldId id="290" r:id="rId35"/>
    <p:sldId id="270" r:id="rId36"/>
    <p:sldId id="271" r:id="rId37"/>
    <p:sldId id="292" r:id="rId38"/>
    <p:sldId id="293" r:id="rId39"/>
    <p:sldId id="272" r:id="rId4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27" autoAdjust="0"/>
    <p:restoredTop sz="94660" autoAdjust="0"/>
  </p:normalViewPr>
  <p:slideViewPr>
    <p:cSldViewPr>
      <p:cViewPr varScale="1">
        <p:scale>
          <a:sx n="69" d="100"/>
          <a:sy n="69" d="100"/>
        </p:scale>
        <p:origin x="-306" y="-108"/>
      </p:cViewPr>
      <p:guideLst>
        <p:guide orient="horz" pos="2160"/>
        <p:guide pos="53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9.xml"/><Relationship Id="rId1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04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310854-A1BF-4388-9D95-B990D7B18B19}" type="datetime1">
              <a:rPr lang="en-US"/>
              <a:pPr>
                <a:defRPr/>
              </a:pPr>
              <a:t>10/19/2012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B6A362-8BB4-4E05-9134-D655D9CA6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04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E4575CF-7A7F-4A62-93CF-FF21C45C48DA}" type="datetime1">
              <a:rPr lang="en-US"/>
              <a:pPr>
                <a:defRPr/>
              </a:pPr>
              <a:t>10/19/2012</a:t>
            </a:fld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7F7211-B205-4D1A-875F-24C4597EE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04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B4D8B26-4AF9-4FAE-8AE2-0BDAE3BFA53D}" type="datetime1">
              <a:rPr lang="en-US" smtClean="0"/>
              <a:pPr/>
              <a:t>10/19/2012</a:t>
            </a:fld>
            <a:endParaRPr lang="en-US" smtClean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7C559E-AEF4-4FED-B3D9-7CAC35888FA4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2514600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772400" cy="34274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524000"/>
          </a:xfrm>
        </p:spPr>
        <p:txBody>
          <a:bodyPr/>
          <a:lstStyle>
            <a:lvl1pPr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8BB4B-D5D8-43B5-BC42-E3ADBDF06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C42AB-D444-499F-9FA5-24C10B648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3D0F7-FD02-4D4F-B79E-0E34DD7E20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A2AEB-D06A-47D1-9911-EA785285A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844E-6C64-4D1D-957D-E35C07BB0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6B25E-170E-4010-96CA-26989B8DB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29161-B758-4419-BEA0-04BD196A9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407B9-3947-4E17-9825-B7C742FAC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259EF-8A7D-4B9C-801B-42E3980FB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46480-5897-48B1-BAEE-F3C8025AC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9EC80-57ED-4E5D-A940-5A4573960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/>
          <a:srcRect t="16884"/>
          <a:stretch>
            <a:fillRect/>
          </a:stretch>
        </p:blipFill>
        <p:spPr bwMode="auto">
          <a:xfrm>
            <a:off x="0" y="0"/>
            <a:ext cx="9140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51205" name="Line 5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206" name="Rectangle 6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51207" name="Rectangle 7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512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800" i="1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Chapter 4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0" y="1752600"/>
            <a:ext cx="4570413" cy="109538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1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874E9A-1ED2-473D-A037-4155453CB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12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0271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700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17129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170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6273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0845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5417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BDFDF1-0CB0-4BA1-89FC-D253C6D5460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BASICS</a:t>
            </a:r>
            <a:br>
              <a:rPr lang="en-US" smtClean="0"/>
            </a:br>
            <a:r>
              <a:rPr lang="en-US" smtClean="0"/>
              <a:t>OF MARKETING</a:t>
            </a:r>
          </a:p>
        </p:txBody>
      </p:sp>
      <p:sp>
        <p:nvSpPr>
          <p:cNvPr id="3077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4-1	</a:t>
            </a:r>
            <a:r>
              <a:rPr lang="en-US" smtClean="0"/>
              <a:t>Changes in Today’s Marketing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4-2	</a:t>
            </a:r>
            <a:r>
              <a:rPr lang="en-US" smtClean="0"/>
              <a:t>Planning a Marketing Strategy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4-3	</a:t>
            </a:r>
            <a:r>
              <a:rPr lang="en-US" smtClean="0"/>
              <a:t>Deciphering Consumers and Competitors</a:t>
            </a:r>
          </a:p>
          <a:p>
            <a:pPr marL="795338" indent="-795338" eaLnBrk="1" hangingPunct="1"/>
            <a:r>
              <a:rPr lang="en-US" b="1" smtClean="0">
                <a:solidFill>
                  <a:schemeClr val="accent2"/>
                </a:solidFill>
              </a:rPr>
              <a:t>4-4	</a:t>
            </a:r>
            <a:r>
              <a:rPr lang="en-US" smtClean="0"/>
              <a:t>The Varied Role of Marketing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CHAPTER</a:t>
            </a:r>
            <a:r>
              <a:rPr lang="en-US" sz="3200" b="1">
                <a:solidFill>
                  <a:schemeClr val="bg1"/>
                </a:solidFill>
              </a:rPr>
              <a:t/>
            </a:r>
            <a:br>
              <a:rPr lang="en-US" sz="32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4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16C902-F464-411A-805D-AEAFD60416DF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Putting Marketing Up Front</a:t>
            </a:r>
          </a:p>
        </p:txBody>
      </p:sp>
      <p:sp>
        <p:nvSpPr>
          <p:cNvPr id="1229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z="2400" b="1" u="sng" smtClean="0"/>
              <a:t>Marketing Concept</a:t>
            </a:r>
            <a:r>
              <a:rPr lang="en-US" sz="2400" smtClean="0"/>
              <a:t>: using the needs of customers as the primary focus during the planning, production, pricing, distribution, and promotion of a product/service.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800" i="1" u="sng" smtClean="0"/>
              <a:t>Strategy</a:t>
            </a:r>
            <a:r>
              <a:rPr lang="en-US" sz="2800" smtClean="0"/>
              <a:t>: Planning that identifies how a company expects to achieve its goals.</a:t>
            </a:r>
          </a:p>
          <a:p>
            <a:pPr lvl="1" eaLnBrk="1" hangingPunct="1"/>
            <a:r>
              <a:rPr lang="en-US" sz="2400" smtClean="0"/>
              <a:t>Provides clearest indication of whether that business understands the marketing concept.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F67A799-FA2D-4454-95FB-A002245A56FB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Does the Marketing </a:t>
            </a:r>
            <a:br>
              <a:rPr lang="en-US" smtClean="0"/>
            </a:br>
            <a:r>
              <a:rPr lang="en-US" smtClean="0"/>
              <a:t>Concept Affect Planning?</a:t>
            </a:r>
          </a:p>
        </p:txBody>
      </p:sp>
      <p:sp>
        <p:nvSpPr>
          <p:cNvPr id="133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267200"/>
          </a:xfrm>
        </p:spPr>
        <p:txBody>
          <a:bodyPr/>
          <a:lstStyle/>
          <a:p>
            <a:pPr eaLnBrk="1" hangingPunct="1"/>
            <a:r>
              <a:rPr lang="en-US" sz="2800" b="1" smtClean="0"/>
              <a:t>Without the marketing concept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1. Develop a product.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2. Decide on marketing activities.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3. Identify potential customers.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200" smtClean="0"/>
          </a:p>
          <a:p>
            <a:pPr eaLnBrk="1" hangingPunct="1"/>
            <a:r>
              <a:rPr lang="en-US" sz="2800" b="1" smtClean="0"/>
              <a:t>With the marketing concept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1. Conduct research to identify potential customers and their needs.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2. Develop a marketing mix (product, distribution, price, promotion) that meets specific customer needs.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FD5A9F-EA68-4F8F-96A7-778B1E66557C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Understanding the Customer</a:t>
            </a:r>
          </a:p>
        </p:txBody>
      </p:sp>
      <p:sp>
        <p:nvSpPr>
          <p:cNvPr id="143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1534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Identifying customer needs is difficult:</a:t>
            </a:r>
          </a:p>
          <a:p>
            <a:pPr eaLnBrk="1" hangingPunct="1">
              <a:lnSpc>
                <a:spcPct val="90000"/>
              </a:lnSpc>
            </a:pPr>
            <a:endParaRPr lang="en-US" sz="12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Many customers are not sure of their needs or may have conflicting needs.</a:t>
            </a:r>
          </a:p>
          <a:p>
            <a:pPr lvl="2" eaLnBrk="1" hangingPunct="1">
              <a:lnSpc>
                <a:spcPct val="90000"/>
              </a:lnSpc>
            </a:pPr>
            <a:endParaRPr lang="en-US" sz="12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Consumers have many needs but typically have limited amounts of money available to satisfy those needs.</a:t>
            </a:r>
          </a:p>
          <a:p>
            <a:pPr lvl="1" eaLnBrk="1" hangingPunct="1">
              <a:lnSpc>
                <a:spcPct val="90000"/>
              </a:lnSpc>
            </a:pPr>
            <a:endParaRPr lang="en-US" sz="12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needs of individuals and groups of consumers can be quite different.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17415E-D826-4311-8E45-57DCBFAF6BE7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 Views of Consumers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Businesses view consumers in two ways:</a:t>
            </a:r>
            <a:br>
              <a:rPr lang="en-US" smtClean="0"/>
            </a:br>
            <a:endParaRPr lang="en-US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Customers are all alike and can be influenced to buy what a business offers.</a:t>
            </a:r>
            <a:br>
              <a:rPr lang="en-US" smtClean="0"/>
            </a:br>
            <a:endParaRPr lang="en-US" sz="2000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Customers are quite different and we should select products and services to meet their unique needs.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D11DF70-B422-4B37-8D65-33C617F2C20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Understanding the Customer</a:t>
            </a:r>
            <a:br>
              <a:rPr lang="en-US" sz="3200" smtClean="0"/>
            </a:br>
            <a:r>
              <a:rPr lang="en-US" sz="3200" smtClean="0"/>
              <a:t>Satisfying Customer Needs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153400" cy="38862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z="2400" smtClean="0"/>
              <a:t>Study markets to </a:t>
            </a:r>
            <a:r>
              <a:rPr lang="en-US" sz="2400" u="sng" smtClean="0"/>
              <a:t>identify groups</a:t>
            </a:r>
            <a:r>
              <a:rPr lang="en-US" sz="2400" smtClean="0"/>
              <a:t> of consumers with unsatisfied needs on which they can focus their efforts.</a:t>
            </a:r>
          </a:p>
          <a:p>
            <a:pPr marL="801688" lvl="1" indent="-457200" eaLnBrk="1" hangingPunct="1"/>
            <a:r>
              <a:rPr lang="en-US" sz="2000" smtClean="0"/>
              <a:t>Market research allows businesses to gather and analyze consumer information.</a:t>
            </a:r>
            <a:br>
              <a:rPr lang="en-US" sz="2000" smtClean="0"/>
            </a:br>
            <a:endParaRPr lang="en-US" sz="2000" smtClean="0"/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z="2400" smtClean="0"/>
              <a:t>Categorize customers according to similar characteristics, needs, and purchasing behavior. </a:t>
            </a:r>
          </a:p>
          <a:p>
            <a:pPr marL="801688" lvl="1" indent="-457200" eaLnBrk="1" hangingPunct="1"/>
            <a:r>
              <a:rPr lang="en-US" sz="2000" b="1" smtClean="0"/>
              <a:t>Market Segment</a:t>
            </a:r>
            <a:r>
              <a:rPr lang="en-US" sz="2000" smtClean="0"/>
              <a:t>: Smaller groups of similar consumers within the larger market.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83CAAD3-7A68-48D9-B686-406CF12EB293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Understanding the Customer</a:t>
            </a:r>
            <a:br>
              <a:rPr lang="en-US" sz="3200" smtClean="0"/>
            </a:br>
            <a:r>
              <a:rPr lang="en-US" sz="3200" smtClean="0"/>
              <a:t>Satisfying Customer Needs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924800" cy="44196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 startAt="3"/>
            </a:pPr>
            <a:r>
              <a:rPr lang="en-US" sz="2800" smtClean="0"/>
              <a:t>Identify and Analyze Market Segments</a:t>
            </a:r>
            <a:endParaRPr lang="en-US" sz="2400" smtClean="0"/>
          </a:p>
          <a:p>
            <a:pPr marL="801688" lvl="1" indent="-457200" eaLnBrk="1" hangingPunct="1"/>
            <a:r>
              <a:rPr lang="en-US" sz="2400" smtClean="0"/>
              <a:t>Determine which can be served most effectively</a:t>
            </a:r>
          </a:p>
          <a:p>
            <a:pPr marL="801688" lvl="1" indent="-457200" eaLnBrk="1" hangingPunct="1"/>
            <a:r>
              <a:rPr lang="en-US" sz="2400" smtClean="0"/>
              <a:t>Has the strongest needs</a:t>
            </a:r>
          </a:p>
          <a:p>
            <a:pPr marL="801688" lvl="1" indent="-457200" eaLnBrk="1" hangingPunct="1"/>
            <a:r>
              <a:rPr lang="en-US" sz="2400" smtClean="0"/>
              <a:t>Has the most resources</a:t>
            </a:r>
          </a:p>
          <a:p>
            <a:pPr marL="801688" lvl="1" indent="-457200" eaLnBrk="1" hangingPunct="1"/>
            <a:r>
              <a:rPr lang="en-US" sz="2400" smtClean="0"/>
              <a:t>Has the least competition</a:t>
            </a:r>
            <a:br>
              <a:rPr lang="en-US" sz="2400" smtClean="0"/>
            </a:br>
            <a:endParaRPr lang="en-US" sz="2400" smtClean="0"/>
          </a:p>
          <a:p>
            <a:pPr marL="533400" indent="-533400" eaLnBrk="1" hangingPunct="1"/>
            <a:r>
              <a:rPr lang="en-US" sz="2800" b="1" i="1" u="sng" smtClean="0"/>
              <a:t>Market Opportunity Analysis</a:t>
            </a:r>
            <a:r>
              <a:rPr lang="en-US" sz="2800" smtClean="0"/>
              <a:t>: studying and prioritizing market segment to locate the best potential based on demand and competition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8FAED2-E346-4B36-9782-55AA7BB18FC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Understanding the Customer</a:t>
            </a:r>
            <a:br>
              <a:rPr lang="en-US" sz="3200" smtClean="0"/>
            </a:br>
            <a:r>
              <a:rPr lang="en-US" sz="3200" smtClean="0"/>
              <a:t>Satisfying Customer Needs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3058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4"/>
            </a:pPr>
            <a:r>
              <a:rPr lang="en-US" sz="2800" dirty="0" smtClean="0"/>
              <a:t>Choose which market segment provides the most opportunities for success and focuses </a:t>
            </a:r>
            <a:r>
              <a:rPr lang="en-US" sz="2800" dirty="0" smtClean="0"/>
              <a:t>its </a:t>
            </a:r>
            <a:r>
              <a:rPr lang="en-US" sz="2800" dirty="0" smtClean="0"/>
              <a:t>efforts on that particular target market.</a:t>
            </a:r>
            <a:br>
              <a:rPr lang="en-US" sz="2800" dirty="0" smtClean="0"/>
            </a:br>
            <a:endParaRPr lang="en-US" sz="2800" b="1" i="1" u="sng" dirty="0" smtClean="0"/>
          </a:p>
          <a:p>
            <a:pPr marL="609600" indent="-609600" eaLnBrk="1" hangingPunct="1"/>
            <a:r>
              <a:rPr lang="en-US" sz="2700" b="1" i="1" u="sng" dirty="0" smtClean="0"/>
              <a:t>Target Market</a:t>
            </a:r>
            <a:r>
              <a:rPr lang="en-US" sz="2700" dirty="0" smtClean="0"/>
              <a:t>: a clearly defined segment of the market to which a business wants to appeal.</a:t>
            </a:r>
            <a:r>
              <a:rPr lang="en-US" sz="2800" dirty="0" smtClean="0"/>
              <a:t> 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059AD4-84AC-4BC8-BA0A-697E19B5B31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Planning the Offering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b="1" u="sng" smtClean="0"/>
              <a:t>Marketing Mix</a:t>
            </a:r>
            <a:r>
              <a:rPr lang="en-US" sz="2800" smtClean="0"/>
              <a:t> – blend of the 4 marketing elements (Product, Place, Price, Promotion)</a:t>
            </a:r>
          </a:p>
          <a:p>
            <a:pPr eaLnBrk="1" hangingPunct="1"/>
            <a:r>
              <a:rPr lang="en-US" smtClean="0"/>
              <a:t>Creating the right mix</a:t>
            </a:r>
          </a:p>
          <a:p>
            <a:pPr lvl="1" eaLnBrk="1" hangingPunct="1"/>
            <a:r>
              <a:rPr lang="en-US" smtClean="0"/>
              <a:t>Developing products</a:t>
            </a:r>
          </a:p>
          <a:p>
            <a:pPr lvl="1" eaLnBrk="1" hangingPunct="1"/>
            <a:r>
              <a:rPr lang="en-US" smtClean="0"/>
              <a:t>Making distribution decisions</a:t>
            </a:r>
          </a:p>
          <a:p>
            <a:pPr lvl="1" eaLnBrk="1" hangingPunct="1"/>
            <a:r>
              <a:rPr lang="en-US" smtClean="0"/>
              <a:t>Pricing products and services</a:t>
            </a:r>
          </a:p>
          <a:p>
            <a:pPr lvl="1" eaLnBrk="1" hangingPunct="1"/>
            <a:r>
              <a:rPr lang="en-US" smtClean="0"/>
              <a:t>Planning promotion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A4B141-4B9D-463B-B0B9-BEB1151E4AC3}" type="slidenum">
              <a:rPr lang="en-US"/>
              <a:pPr>
                <a:defRPr/>
              </a:pPr>
              <a:t>18</a:t>
            </a:fld>
            <a:endParaRPr lang="en-US"/>
          </a:p>
        </p:txBody>
      </p:sp>
      <p:pic>
        <p:nvPicPr>
          <p:cNvPr id="20484" name="Picture 1052"/>
          <p:cNvPicPr>
            <a:picLocks noChangeAspect="1" noChangeArrowheads="1"/>
          </p:cNvPicPr>
          <p:nvPr/>
        </p:nvPicPr>
        <p:blipFill>
          <a:blip r:embed="rId2" cstate="print"/>
          <a:srcRect r="2338"/>
          <a:stretch>
            <a:fillRect/>
          </a:stretch>
        </p:blipFill>
        <p:spPr bwMode="auto">
          <a:xfrm>
            <a:off x="5410200" y="2209800"/>
            <a:ext cx="3440113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10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Combining Parts of</a:t>
            </a:r>
            <a:br>
              <a:rPr lang="en-US" smtClean="0"/>
            </a:br>
            <a:r>
              <a:rPr lang="en-US" smtClean="0"/>
              <a:t>the Marketing Mix</a:t>
            </a:r>
          </a:p>
        </p:txBody>
      </p:sp>
      <p:sp>
        <p:nvSpPr>
          <p:cNvPr id="40990" name="Rectangle 1054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62600" cy="4114800"/>
          </a:xfrm>
        </p:spPr>
        <p:txBody>
          <a:bodyPr/>
          <a:lstStyle/>
          <a:p>
            <a:pPr eaLnBrk="1" hangingPunct="1"/>
            <a:r>
              <a:rPr lang="en-US" smtClean="0"/>
              <a:t>Product that offers choices</a:t>
            </a:r>
          </a:p>
          <a:p>
            <a:pPr eaLnBrk="1" hangingPunct="1"/>
            <a:r>
              <a:rPr lang="en-US" smtClean="0"/>
              <a:t>Distribution that provides convenience</a:t>
            </a:r>
          </a:p>
          <a:p>
            <a:pPr eaLnBrk="1" hangingPunct="1"/>
            <a:r>
              <a:rPr lang="en-US" smtClean="0"/>
              <a:t>Price that gives value</a:t>
            </a:r>
          </a:p>
          <a:p>
            <a:pPr eaLnBrk="1" hangingPunct="1"/>
            <a:r>
              <a:rPr lang="en-US" smtClean="0"/>
              <a:t>Promotion that aids decision-making</a:t>
            </a:r>
          </a:p>
          <a:p>
            <a:pPr eaLnBrk="1" hangingPunct="1"/>
            <a:r>
              <a:rPr lang="en-US" smtClean="0"/>
              <a:t>Satisfied customers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0" grpId="0" build="p" bldLvl="5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D5E41C-E826-4BC7-ABFD-2E7F10998EEA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the Right Mix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Developing Products</a:t>
            </a:r>
            <a:br>
              <a:rPr lang="en-US" smtClean="0"/>
            </a:br>
            <a:endParaRPr lang="en-US" sz="10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Improve Customer Satisfaction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unique design, construction, size, color &amp; operation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accessories = products easier to operate &amp; efficient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Product improved by providing services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related to purchase, delivery, installation, use, </a:t>
            </a:r>
            <a:br>
              <a:rPr lang="en-US" smtClean="0"/>
            </a:br>
            <a:r>
              <a:rPr lang="en-US" smtClean="0"/>
              <a:t>or maintenance of the product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Product Packaging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Protects the product and provides information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7416BB-1324-4D2C-A678-9BA984CA8C7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5334000" y="1371600"/>
            <a:ext cx="3581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Arial" charset="0"/>
              </a:rPr>
              <a:t>Focus Questions: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What do you think is meant by the ad’s headline?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What role does Visa play in helping businesses market products and services to customers?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charset="0"/>
              </a:rPr>
              <a:t>How do credit and financial services such as the ones described in this ad make it easier for businesses to participate in international commerce?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2" cstate="print"/>
          <a:srcRect r="2455"/>
          <a:stretch>
            <a:fillRect/>
          </a:stretch>
        </p:blipFill>
        <p:spPr bwMode="auto">
          <a:xfrm>
            <a:off x="5267325" y="609600"/>
            <a:ext cx="3632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 rot="-5400000">
            <a:off x="279400" y="5816600"/>
            <a:ext cx="600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Arial" charset="0"/>
                <a:cs typeface="Times New Roman" pitchFamily="18" charset="0"/>
              </a:rPr>
              <a:t>©VISA</a:t>
            </a:r>
            <a:r>
              <a:rPr lang="en-US" sz="1000">
                <a:latin typeface="Arial" charset="0"/>
              </a:rPr>
              <a:t> </a:t>
            </a:r>
          </a:p>
        </p:txBody>
      </p:sp>
      <p:pic>
        <p:nvPicPr>
          <p:cNvPr id="4103" name="Picture 5" descr="COP04_VISA_Burrow-j"/>
          <p:cNvPicPr>
            <a:picLocks noChangeAspect="1" noChangeArrowheads="1"/>
          </p:cNvPicPr>
          <p:nvPr/>
        </p:nvPicPr>
        <p:blipFill>
          <a:blip r:embed="rId3" cstate="print"/>
          <a:srcRect l="9843" t="5988" r="9346" b="25706"/>
          <a:stretch>
            <a:fillRect/>
          </a:stretch>
        </p:blipFill>
        <p:spPr bwMode="auto">
          <a:xfrm>
            <a:off x="0" y="0"/>
            <a:ext cx="53467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80740D-FF2D-4485-B456-43C61311785E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the Right Mix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/>
              <a:t>Making Distribution Decisions</a:t>
            </a:r>
            <a:br>
              <a:rPr lang="en-US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Make the products </a:t>
            </a:r>
            <a:r>
              <a:rPr lang="en-US" sz="2400" u="sng" smtClean="0"/>
              <a:t>available where and when</a:t>
            </a:r>
            <a:r>
              <a:rPr lang="en-US" sz="2400" smtClean="0"/>
              <a:t> </a:t>
            </a:r>
            <a:br>
              <a:rPr lang="en-US" sz="2400" smtClean="0"/>
            </a:br>
            <a:r>
              <a:rPr lang="en-US" sz="2400" smtClean="0"/>
              <a:t>the consumers want them.</a:t>
            </a:r>
            <a:br>
              <a:rPr lang="en-US" sz="24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Poor distribution leads to dissatisfied consumers.</a:t>
            </a:r>
            <a:br>
              <a:rPr lang="en-US" sz="24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Manufacturers rely for wholesalers and retailers </a:t>
            </a:r>
            <a:br>
              <a:rPr lang="en-US" sz="2400" smtClean="0"/>
            </a:br>
            <a:r>
              <a:rPr lang="en-US" sz="2400" smtClean="0"/>
              <a:t>to get products to the consumers.</a:t>
            </a:r>
            <a:br>
              <a:rPr lang="en-US" sz="2400" smtClean="0"/>
            </a:br>
            <a:endParaRPr lang="en-US" sz="900" smtClean="0"/>
          </a:p>
          <a:p>
            <a:pPr lvl="1" eaLnBrk="1" hangingPunct="1"/>
            <a:r>
              <a:rPr lang="en-US" sz="2400" smtClean="0"/>
              <a:t>Retailers must locate sources of the products its customers want and obtain them.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466532-99F8-488A-9B87-EF7163453337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the Right Mix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82000" cy="4572000"/>
          </a:xfrm>
        </p:spPr>
        <p:txBody>
          <a:bodyPr/>
          <a:lstStyle/>
          <a:p>
            <a:pPr eaLnBrk="1" hangingPunct="1"/>
            <a:r>
              <a:rPr lang="en-US" sz="2800" smtClean="0"/>
              <a:t>Pricing Products and Services</a:t>
            </a:r>
            <a:br>
              <a:rPr lang="en-US" sz="28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Prices - competitive and allow them to make profit</a:t>
            </a:r>
            <a:br>
              <a:rPr lang="en-US" sz="2400" smtClean="0"/>
            </a:br>
            <a:r>
              <a:rPr lang="en-US" sz="800" smtClean="0"/>
              <a:t> </a:t>
            </a:r>
          </a:p>
          <a:p>
            <a:pPr lvl="1" eaLnBrk="1" hangingPunct="1"/>
            <a:r>
              <a:rPr lang="en-US" sz="2400" smtClean="0"/>
              <a:t>Calculating price must be accepted by customers, </a:t>
            </a:r>
            <a:br>
              <a:rPr lang="en-US" sz="2400" smtClean="0"/>
            </a:br>
            <a:r>
              <a:rPr lang="en-US" sz="2400" smtClean="0"/>
              <a:t>but cover all costs and allow for reasonable profit.</a:t>
            </a:r>
            <a:br>
              <a:rPr lang="en-US" sz="24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Retailers use price tag or sticker to display price.</a:t>
            </a:r>
            <a:br>
              <a:rPr lang="en-US" sz="24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Businesses commonly use discounts: </a:t>
            </a:r>
            <a:br>
              <a:rPr lang="en-US" sz="2400" smtClean="0"/>
            </a:br>
            <a:r>
              <a:rPr lang="en-US" sz="2400" smtClean="0"/>
              <a:t>mark-downs, allowances, trade-ins, and coupons.</a:t>
            </a:r>
            <a:br>
              <a:rPr lang="en-US" sz="24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Credit used to allow customers to purchase a product without paying the full price at the time of purchase.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9CFDE3-4E04-496A-8DE1-B94D6DAD2313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Creating the Right Mix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114800"/>
          </a:xfrm>
        </p:spPr>
        <p:txBody>
          <a:bodyPr/>
          <a:lstStyle/>
          <a:p>
            <a:pPr eaLnBrk="1" hangingPunct="1"/>
            <a:r>
              <a:rPr lang="en-US" smtClean="0"/>
              <a:t>Planning Promotion</a:t>
            </a:r>
            <a:br>
              <a:rPr lang="en-US" smtClean="0"/>
            </a:br>
            <a:endParaRPr lang="en-US" sz="800" smtClean="0"/>
          </a:p>
          <a:p>
            <a:pPr lvl="1" eaLnBrk="1" hangingPunct="1"/>
            <a:r>
              <a:rPr lang="en-US" smtClean="0"/>
              <a:t>Communicates the value and benefits of the product/service to help consumers make decisions.</a:t>
            </a:r>
            <a:br>
              <a:rPr lang="en-US" smtClean="0"/>
            </a:br>
            <a:endParaRPr lang="en-US" sz="800" smtClean="0"/>
          </a:p>
          <a:p>
            <a:pPr lvl="1" eaLnBrk="1" hangingPunct="1"/>
            <a:r>
              <a:rPr lang="en-US" smtClean="0"/>
              <a:t>Common Methods: advertising, personal selling, sales promotion, visual displays and publicity.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1C1FBF-425B-4EC0-A8EF-5635B8C66909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560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UNDERSTANDING</a:t>
            </a:r>
            <a:br>
              <a:rPr lang="en-US" sz="3200" smtClean="0"/>
            </a:br>
            <a:r>
              <a:rPr lang="en-US" sz="3200" smtClean="0"/>
              <a:t>CONSUMERS AND COMPETITORS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Detail the stages of consumer decision making.</a:t>
            </a:r>
          </a:p>
          <a:p>
            <a:pPr eaLnBrk="1" hangingPunct="1">
              <a:defRPr/>
            </a:pPr>
            <a:r>
              <a:rPr lang="en-US" smtClean="0"/>
              <a:t>Understand how business can use the marketing concept in various types of competition.</a:t>
            </a:r>
          </a:p>
        </p:txBody>
      </p:sp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4-3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14F6BF-2A98-4AC6-9AF4-ABD0EACC7154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Consumer Decision Making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3962400"/>
          </a:xfrm>
        </p:spPr>
        <p:txBody>
          <a:bodyPr/>
          <a:lstStyle/>
          <a:p>
            <a:pPr marL="609600" indent="-609600" eaLnBrk="1" hangingPunct="1"/>
            <a:r>
              <a:rPr lang="en-US" b="1" i="1" smtClean="0"/>
              <a:t>Decision</a:t>
            </a:r>
            <a:r>
              <a:rPr lang="en-US" smtClean="0"/>
              <a:t>: a choice among alternatives.</a:t>
            </a:r>
            <a:br>
              <a:rPr lang="en-US" smtClean="0"/>
            </a:br>
            <a:endParaRPr lang="en-US" sz="1000" smtClean="0"/>
          </a:p>
          <a:p>
            <a:pPr marL="1166813" lvl="1" indent="-533400" eaLnBrk="1" hangingPunct="1"/>
            <a:r>
              <a:rPr lang="en-US" smtClean="0"/>
              <a:t>Decisions are made to satisfy </a:t>
            </a:r>
            <a:br>
              <a:rPr lang="en-US" smtClean="0"/>
            </a:br>
            <a:r>
              <a:rPr lang="en-US" smtClean="0"/>
              <a:t>a need or solve a problem.</a:t>
            </a:r>
            <a:br>
              <a:rPr lang="en-US" smtClean="0"/>
            </a:br>
            <a:endParaRPr lang="en-US" sz="1000" smtClean="0"/>
          </a:p>
          <a:p>
            <a:pPr marL="1166813" lvl="1" indent="-533400" eaLnBrk="1" hangingPunct="1"/>
            <a:r>
              <a:rPr lang="en-US" smtClean="0"/>
              <a:t>Consumers choose alternative which provides most satisfaction/greatest value.</a:t>
            </a:r>
            <a:br>
              <a:rPr lang="en-US" smtClean="0"/>
            </a:br>
            <a:endParaRPr lang="en-US" sz="1200" smtClean="0"/>
          </a:p>
          <a:p>
            <a:pPr marL="1166813" lvl="1" indent="-533400" eaLnBrk="1" hangingPunct="1"/>
            <a:r>
              <a:rPr lang="en-US" smtClean="0"/>
              <a:t>Stages of a Decision: Recognize, Identify, Evaluate, Decide, Assess</a:t>
            </a:r>
          </a:p>
          <a:p>
            <a:pPr marL="1166813" lvl="1" indent="-533400" eaLnBrk="1" hangingPunct="1"/>
            <a:endParaRPr lang="en-US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F36C38-1A2E-4A8A-9CCC-25794A2DE52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765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Consumer Decision-Making Stages </a:t>
            </a: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Consumers make a series of decisions when deciding on a purchase.</a:t>
            </a:r>
          </a:p>
          <a:p>
            <a:pPr lvl="1" eaLnBrk="1" hangingPunct="1"/>
            <a:r>
              <a:rPr lang="en-US" smtClean="0"/>
              <a:t>Recognize a need</a:t>
            </a:r>
          </a:p>
          <a:p>
            <a:pPr lvl="1" eaLnBrk="1" hangingPunct="1"/>
            <a:r>
              <a:rPr lang="en-US" smtClean="0"/>
              <a:t>Identify alternatives</a:t>
            </a:r>
          </a:p>
          <a:p>
            <a:pPr lvl="1" eaLnBrk="1" hangingPunct="1"/>
            <a:r>
              <a:rPr lang="en-US" smtClean="0"/>
              <a:t>Evaluate choices</a:t>
            </a:r>
          </a:p>
          <a:p>
            <a:pPr lvl="1" eaLnBrk="1" hangingPunct="1"/>
            <a:r>
              <a:rPr lang="en-US" smtClean="0"/>
              <a:t>Make a decision</a:t>
            </a:r>
          </a:p>
          <a:p>
            <a:pPr lvl="1" eaLnBrk="1" hangingPunct="1"/>
            <a:r>
              <a:rPr lang="en-US" smtClean="0"/>
              <a:t>Assess satisfaction</a:t>
            </a:r>
          </a:p>
          <a:p>
            <a:pPr eaLnBrk="1" hangingPunct="1"/>
            <a:endParaRPr lang="en-US" smtClean="0"/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5425" y="2895600"/>
            <a:ext cx="2001838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build="p" bldLvl="2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C2F556-F7B3-4689-8006-52CA2BEBD938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867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Consumer Decision-Making Stages </a:t>
            </a: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Recognize a Need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/>
            <a:r>
              <a:rPr lang="en-US" smtClean="0"/>
              <a:t>Urgent – process is quicker</a:t>
            </a:r>
          </a:p>
          <a:p>
            <a:pPr lvl="1" eaLnBrk="1" hangingPunct="1"/>
            <a:r>
              <a:rPr lang="en-US" smtClean="0"/>
              <a:t>Not Urgent – takes the time to make educated decision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Class examples</a:t>
            </a: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1000"/>
            <a:ext cx="19431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F34149-F47B-40C1-A129-8B8CC27DCCA2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970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Consumer Decision-Making Stages </a:t>
            </a: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Identify Alternatives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Become interested in finding solution</a:t>
            </a:r>
          </a:p>
          <a:p>
            <a:pPr lvl="1" eaLnBrk="1" hangingPunct="1"/>
            <a:r>
              <a:rPr lang="en-US" smtClean="0"/>
              <a:t>Interest leads to identifying alternatives and sources of information to help make effective decision</a:t>
            </a:r>
          </a:p>
          <a:p>
            <a:pPr eaLnBrk="1" hangingPunct="1"/>
            <a:endParaRPr lang="en-US" smtClean="0"/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1000"/>
            <a:ext cx="19145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build="p" bldLvl="2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45AFEC-5582-4746-9161-A78E12DD9ACB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0724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Consumer Decision-Making Stages </a:t>
            </a: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114800"/>
          </a:xfrm>
        </p:spPr>
        <p:txBody>
          <a:bodyPr/>
          <a:lstStyle/>
          <a:p>
            <a:pPr eaLnBrk="1" hangingPunct="1"/>
            <a:r>
              <a:rPr lang="en-US" smtClean="0"/>
              <a:t>Evaluate Choices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Gather info on each alternatives identified</a:t>
            </a:r>
          </a:p>
          <a:p>
            <a:pPr lvl="1" eaLnBrk="1" hangingPunct="1"/>
            <a:r>
              <a:rPr lang="en-US" smtClean="0"/>
              <a:t>Use Info to evaluate choices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Better quality, More affordable, More available</a:t>
            </a:r>
          </a:p>
          <a:p>
            <a:pPr lvl="1" eaLnBrk="1" hangingPunct="1"/>
            <a:r>
              <a:rPr lang="en-US" smtClean="0"/>
              <a:t>Which choice will better satisfy their needs</a:t>
            </a:r>
          </a:p>
          <a:p>
            <a:pPr lvl="1" eaLnBrk="1" hangingPunct="1"/>
            <a:r>
              <a:rPr lang="en-US" smtClean="0"/>
              <a:t>Careful &amp; Objective   </a:t>
            </a:r>
            <a:r>
              <a:rPr lang="en-US" b="1" smtClean="0">
                <a:solidFill>
                  <a:srgbClr val="FF0000"/>
                </a:solidFill>
              </a:rPr>
              <a:t>vs.   </a:t>
            </a:r>
            <a:r>
              <a:rPr lang="en-US" smtClean="0"/>
              <a:t>Quick, Less Rational </a:t>
            </a: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1000"/>
            <a:ext cx="19431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build="p" bldLvl="2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D4579D-2308-4A84-96C6-ECE0289A2E6A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1748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Consumer Decision-Making Stages </a:t>
            </a: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mtClean="0"/>
              <a:t>Make a Decision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Comfortable with evaluation</a:t>
            </a:r>
          </a:p>
          <a:p>
            <a:pPr lvl="1" eaLnBrk="1" hangingPunct="1"/>
            <a:r>
              <a:rPr lang="en-US" b="1" smtClean="0"/>
              <a:t>Decide:</a:t>
            </a:r>
          </a:p>
          <a:p>
            <a:pPr marL="1543050" lvl="3" indent="-514350" eaLnBrk="1" hangingPunct="1">
              <a:buFont typeface="Arial" charset="0"/>
              <a:buAutoNum type="arabicPeriod"/>
            </a:pPr>
            <a:r>
              <a:rPr lang="en-US" sz="2800" smtClean="0"/>
              <a:t>Select one of the available choices</a:t>
            </a:r>
          </a:p>
          <a:p>
            <a:pPr marL="1543050" lvl="3" indent="-514350" eaLnBrk="1" hangingPunct="1">
              <a:buFont typeface="Arial" charset="0"/>
              <a:buAutoNum type="arabicPeriod"/>
            </a:pPr>
            <a:r>
              <a:rPr lang="en-US" sz="2800" smtClean="0"/>
              <a:t>Gather more information</a:t>
            </a:r>
          </a:p>
          <a:p>
            <a:pPr marL="1543050" lvl="3" indent="-514350" eaLnBrk="1" hangingPunct="1">
              <a:buFont typeface="Arial" charset="0"/>
              <a:buAutoNum type="arabicPeriod"/>
            </a:pPr>
            <a:r>
              <a:rPr lang="en-US" sz="2800" smtClean="0"/>
              <a:t>Do nothing</a:t>
            </a:r>
          </a:p>
        </p:txBody>
      </p:sp>
      <p:pic>
        <p:nvPicPr>
          <p:cNvPr id="317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1000"/>
            <a:ext cx="1914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1D1A9B-A98D-4F8D-BCAC-7D35F157DD1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CHANGES IN</a:t>
            </a:r>
            <a:br>
              <a:rPr lang="en-US" smtClean="0"/>
            </a:br>
            <a:r>
              <a:rPr lang="en-US" smtClean="0"/>
              <a:t>TODAY’S MARKETING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Explain how marketing today differs from marketing in the past.</a:t>
            </a:r>
          </a:p>
          <a:p>
            <a:pPr eaLnBrk="1" hangingPunct="1">
              <a:defRPr/>
            </a:pPr>
            <a:r>
              <a:rPr lang="en-US" smtClean="0"/>
              <a:t>Show why understanding customers is crucial to applying the marketing concept.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5126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4-1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3A68967-8D81-4D08-88FD-BE955748DF59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277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Consumer Decision-Making Stages </a:t>
            </a: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Assess Satisfaction</a:t>
            </a:r>
          </a:p>
          <a:p>
            <a:pPr lvl="3" eaLnBrk="1" hangingPunct="1">
              <a:defRPr/>
            </a:pPr>
            <a:endParaRPr lang="en-US" sz="1050" dirty="0" smtClean="0"/>
          </a:p>
          <a:p>
            <a:pPr lvl="1" eaLnBrk="1" hangingPunct="1">
              <a:defRPr/>
            </a:pPr>
            <a:r>
              <a:rPr lang="en-US" dirty="0" smtClean="0"/>
              <a:t>Did selected product – Satisfy the need?</a:t>
            </a:r>
          </a:p>
          <a:p>
            <a:pPr lvl="2" eaLnBrk="1" hangingPunct="1">
              <a:defRPr/>
            </a:pPr>
            <a:r>
              <a:rPr lang="en-US" dirty="0" smtClean="0"/>
              <a:t>Yes – decision can be repeated next time the same need occurs. </a:t>
            </a:r>
          </a:p>
          <a:p>
            <a:pPr lvl="2" eaLnBrk="1" hangingPunct="1">
              <a:defRPr/>
            </a:pPr>
            <a:r>
              <a:rPr lang="en-US" dirty="0" smtClean="0"/>
              <a:t>No – start the process over again </a:t>
            </a:r>
          </a:p>
          <a:p>
            <a:pPr lvl="4" eaLnBrk="1" hangingPunct="1">
              <a:defRPr/>
            </a:pPr>
            <a:endParaRPr lang="en-US" sz="2800" dirty="0" smtClean="0"/>
          </a:p>
          <a:p>
            <a:pPr eaLnBrk="1" hangingPunct="1">
              <a:defRPr/>
            </a:pPr>
            <a:r>
              <a:rPr lang="en-US" sz="3000" dirty="0" smtClean="0"/>
              <a:t>Understanding the process helps marketers offer the right info at the right time, resulting in a more effective exchange</a:t>
            </a: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1000"/>
            <a:ext cx="1914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7" grpId="0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889E69-24A3-4946-B8BB-DA7AA26CFEA1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Relying On Information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Information is gathered to improve decisions.</a:t>
            </a:r>
            <a:br>
              <a:rPr lang="en-US" sz="2400" smtClean="0"/>
            </a:br>
            <a:endParaRPr lang="en-US" sz="1000" smtClean="0"/>
          </a:p>
          <a:p>
            <a:pPr eaLnBrk="1" hangingPunct="1"/>
            <a:r>
              <a:rPr lang="en-US" sz="2400" smtClean="0"/>
              <a:t>Conducting research is an important marketing activity: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200" smtClean="0"/>
              <a:t>Marketers are able to organize research and use the results</a:t>
            </a:r>
            <a:br>
              <a:rPr lang="en-US" sz="2200" smtClean="0"/>
            </a:br>
            <a:endParaRPr lang="en-US" sz="1000" smtClean="0"/>
          </a:p>
          <a:p>
            <a:pPr lvl="1" eaLnBrk="1" hangingPunct="1"/>
            <a:r>
              <a:rPr lang="en-US" sz="2200" smtClean="0"/>
              <a:t>Study potential and current customers</a:t>
            </a:r>
            <a:br>
              <a:rPr lang="en-US" sz="2200" smtClean="0"/>
            </a:br>
            <a:endParaRPr lang="en-US" sz="1000" smtClean="0"/>
          </a:p>
          <a:p>
            <a:pPr lvl="1" eaLnBrk="1" hangingPunct="1"/>
            <a:r>
              <a:rPr lang="en-US" sz="2200" smtClean="0"/>
              <a:t>Research competitors &amp; their strengths, weaknesses</a:t>
            </a:r>
            <a:br>
              <a:rPr lang="en-US" sz="2200" smtClean="0"/>
            </a:br>
            <a:endParaRPr lang="en-US" sz="1000" smtClean="0"/>
          </a:p>
          <a:p>
            <a:pPr lvl="1" eaLnBrk="1" hangingPunct="1"/>
            <a:r>
              <a:rPr lang="en-US" sz="2200" smtClean="0"/>
              <a:t>Develop market information systems - collect and store data</a:t>
            </a:r>
            <a:br>
              <a:rPr lang="en-US" sz="2200" smtClean="0"/>
            </a:br>
            <a:endParaRPr lang="en-US" sz="1000" smtClean="0"/>
          </a:p>
          <a:p>
            <a:pPr lvl="1" eaLnBrk="1" hangingPunct="1"/>
            <a:r>
              <a:rPr lang="en-US" sz="2200" smtClean="0"/>
              <a:t>Understand how consumers make their decisions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FE9698-512B-4302-978C-896402C2F859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Responding to Competition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Intense competition </a:t>
            </a:r>
            <a:r>
              <a:rPr lang="en-US" sz="2400" smtClean="0"/>
              <a:t>(Most difficult competition)</a:t>
            </a:r>
            <a:br>
              <a:rPr lang="en-US" sz="2400" smtClean="0"/>
            </a:br>
            <a:endParaRPr lang="en-US" sz="1600" smtClean="0"/>
          </a:p>
          <a:p>
            <a:pPr lvl="1" eaLnBrk="1" hangingPunct="1"/>
            <a:r>
              <a:rPr lang="en-US" smtClean="0"/>
              <a:t>Pure Competition – many businesses, offering similar products</a:t>
            </a:r>
            <a:br>
              <a:rPr lang="en-US" smtClean="0"/>
            </a:br>
            <a:endParaRPr lang="en-US" sz="1600" smtClean="0"/>
          </a:p>
          <a:p>
            <a:pPr lvl="1" eaLnBrk="1" hangingPunct="1"/>
            <a:r>
              <a:rPr lang="en-US" smtClean="0"/>
              <a:t>Oligopoly – few companies, same products</a:t>
            </a:r>
            <a:br>
              <a:rPr lang="en-US" smtClean="0"/>
            </a:br>
            <a:endParaRPr lang="en-US" sz="1600" smtClean="0"/>
          </a:p>
          <a:p>
            <a:pPr lvl="1" eaLnBrk="1" hangingPunct="1"/>
            <a:r>
              <a:rPr lang="en-US" smtClean="0"/>
              <a:t>Businesses can adjust their marketing mix to create advantages for their products.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573C356-6571-48BF-A761-D0D5F5CF9037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Responding to Competition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Limited competition</a:t>
            </a:r>
          </a:p>
          <a:p>
            <a:pPr lvl="1" eaLnBrk="1" hangingPunct="1"/>
            <a:r>
              <a:rPr lang="en-US" smtClean="0"/>
              <a:t>Monopoly - businesses facing little or no </a:t>
            </a:r>
            <a:br>
              <a:rPr lang="en-US" smtClean="0"/>
            </a:br>
            <a:r>
              <a:rPr lang="en-US" smtClean="0"/>
              <a:t>direct competition.</a:t>
            </a:r>
            <a:br>
              <a:rPr lang="en-US" smtClean="0"/>
            </a:br>
            <a:endParaRPr lang="en-US" sz="900" smtClean="0"/>
          </a:p>
          <a:p>
            <a:pPr lvl="1" eaLnBrk="1" hangingPunct="1"/>
            <a:r>
              <a:rPr lang="en-US" smtClean="0"/>
              <a:t>Consumers often become dissatisfied with </a:t>
            </a:r>
            <a:br>
              <a:rPr lang="en-US" smtClean="0"/>
            </a:br>
            <a:r>
              <a:rPr lang="en-US" smtClean="0"/>
              <a:t>their lack of choices.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900" smtClean="0"/>
              <a:t>  </a:t>
            </a:r>
          </a:p>
          <a:p>
            <a:pPr lvl="1" eaLnBrk="1" hangingPunct="1"/>
            <a:r>
              <a:rPr lang="en-US" smtClean="0"/>
              <a:t>Avoid competition - protect their location and concentrate on keeping their product unique.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E33199-FEAE-4D61-899E-EFA9EFD7F991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Responding to Competition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Monopolistic competition </a:t>
            </a:r>
            <a:r>
              <a:rPr lang="en-US" sz="2400" smtClean="0"/>
              <a:t>(most common)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Many competitors.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Consumers see the differences among the choices.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Marketing concept most value to these businesses.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Changes and improvements to products, distribution, price and promotion give them the advantage over their competitors.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9B06E9-1EB8-4845-8CA7-5956E9F12426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VARIED</a:t>
            </a:r>
            <a:br>
              <a:rPr lang="en-US" smtClean="0"/>
            </a:br>
            <a:r>
              <a:rPr lang="en-US" smtClean="0"/>
              <a:t>ROLE MARKETING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Explain how the role of marketing differs in various types of businesses.</a:t>
            </a:r>
          </a:p>
          <a:p>
            <a:pPr eaLnBrk="1" hangingPunct="1">
              <a:defRPr/>
            </a:pPr>
            <a:r>
              <a:rPr lang="en-US" smtClean="0"/>
              <a:t>Identify ways marketing is used by non-business organizations.</a:t>
            </a:r>
          </a:p>
        </p:txBody>
      </p:sp>
      <p:sp>
        <p:nvSpPr>
          <p:cNvPr id="37894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4-4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5EB903-DBDA-4126-AC59-12C2DC5500FB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Varied Uses of Marketing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eaLnBrk="1" hangingPunct="1"/>
            <a:r>
              <a:rPr lang="en-US" smtClean="0"/>
              <a:t>Producers and Manufacturers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Develop products/services needed by other businesses and other consumers.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Main marketing-mix focus is </a:t>
            </a:r>
            <a:r>
              <a:rPr lang="en-US" b="1" u="sng" smtClean="0"/>
              <a:t>Product</a:t>
            </a:r>
            <a:r>
              <a:rPr lang="en-US" smtClean="0"/>
              <a:t>.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Rely on other businesses to make good decision about distribution, pricing, promotion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BC0C99-ECB6-4F3F-A2E1-C975AB5D80AB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Varied Uses of Marketing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 eaLnBrk="1" hangingPunct="1"/>
            <a:r>
              <a:rPr lang="en-US" b="1" i="1" smtClean="0"/>
              <a:t>Channel Members</a:t>
            </a:r>
            <a:r>
              <a:rPr lang="en-US" smtClean="0"/>
              <a:t>: </a:t>
            </a:r>
          </a:p>
          <a:p>
            <a:pPr lvl="1" eaLnBrk="1" hangingPunct="1"/>
            <a:r>
              <a:rPr lang="en-US" sz="2400" smtClean="0"/>
              <a:t>the businesses used to provide many of the marketing functions during the distribution process.  </a:t>
            </a:r>
          </a:p>
          <a:p>
            <a:pPr lvl="1" eaLnBrk="1" hangingPunct="1"/>
            <a:r>
              <a:rPr lang="en-US" sz="2400" b="1" i="1" smtClean="0"/>
              <a:t>Channels of Distribution</a:t>
            </a:r>
            <a:r>
              <a:rPr lang="en-US" sz="2400" smtClean="0"/>
              <a:t>: made up of all the businesses involved in completing marketing activities as products move from producers to the consumer.</a:t>
            </a:r>
            <a:br>
              <a:rPr lang="en-US" sz="2400" smtClean="0"/>
            </a:br>
            <a:endParaRPr lang="en-US" sz="800" smtClean="0"/>
          </a:p>
          <a:p>
            <a:pPr lvl="1" eaLnBrk="1" hangingPunct="1"/>
            <a:r>
              <a:rPr lang="en-US" sz="2400" smtClean="0"/>
              <a:t>Less emphasize on Product</a:t>
            </a:r>
          </a:p>
          <a:p>
            <a:pPr lvl="1" eaLnBrk="1" hangingPunct="1"/>
            <a:r>
              <a:rPr lang="en-US" sz="2400" smtClean="0"/>
              <a:t>Wholesalers emphasize </a:t>
            </a:r>
            <a:r>
              <a:rPr lang="en-US" sz="2400" b="1" u="sng" smtClean="0"/>
              <a:t>distribution</a:t>
            </a:r>
            <a:r>
              <a:rPr lang="en-US" sz="2400" smtClean="0"/>
              <a:t> planning</a:t>
            </a:r>
          </a:p>
          <a:p>
            <a:pPr lvl="1" eaLnBrk="1" hangingPunct="1"/>
            <a:r>
              <a:rPr lang="en-US" sz="2400" smtClean="0"/>
              <a:t>Retailers responsible for most final </a:t>
            </a:r>
            <a:r>
              <a:rPr lang="en-US" sz="2400" b="1" u="sng" smtClean="0"/>
              <a:t>pricing</a:t>
            </a:r>
            <a:r>
              <a:rPr lang="en-US" sz="2400" smtClean="0"/>
              <a:t> decisions</a:t>
            </a:r>
            <a:endParaRPr lang="en-US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3D0E1DC-2F1A-45DA-AFD0-99570CA07C80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Varied Uses of Marketing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267200"/>
          </a:xfrm>
        </p:spPr>
        <p:txBody>
          <a:bodyPr/>
          <a:lstStyle/>
          <a:p>
            <a:pPr eaLnBrk="1" hangingPunct="1"/>
            <a:r>
              <a:rPr lang="en-US" smtClean="0"/>
              <a:t>Service Businesses</a:t>
            </a:r>
          </a:p>
          <a:p>
            <a:pPr lvl="1" eaLnBrk="1" hangingPunct="1"/>
            <a:r>
              <a:rPr lang="en-US" smtClean="0"/>
              <a:t>Most work directly with customers </a:t>
            </a:r>
            <a:br>
              <a:rPr lang="en-US" smtClean="0"/>
            </a:br>
            <a:r>
              <a:rPr lang="en-US" smtClean="0"/>
              <a:t>Not through distribution channels</a:t>
            </a:r>
            <a:br>
              <a:rPr lang="en-US" smtClean="0"/>
            </a:br>
            <a:endParaRPr lang="en-US" sz="900" smtClean="0"/>
          </a:p>
          <a:p>
            <a:pPr lvl="1" eaLnBrk="1" hangingPunct="1"/>
            <a:r>
              <a:rPr lang="en-US" smtClean="0"/>
              <a:t>Responsible for </a:t>
            </a:r>
            <a:r>
              <a:rPr lang="en-US" b="1" u="sng" smtClean="0"/>
              <a:t>entire marketing mix</a:t>
            </a:r>
            <a:r>
              <a:rPr lang="en-US" smtClean="0"/>
              <a:t>.</a:t>
            </a:r>
            <a:br>
              <a:rPr lang="en-US" smtClean="0"/>
            </a:br>
            <a:endParaRPr lang="en-US" sz="900" smtClean="0"/>
          </a:p>
          <a:p>
            <a:pPr lvl="2" eaLnBrk="1" hangingPunct="1"/>
            <a:r>
              <a:rPr lang="en-US" sz="2000" smtClean="0"/>
              <a:t>Product/Service = Must develop procedures to insure quality service every time.</a:t>
            </a:r>
          </a:p>
          <a:p>
            <a:pPr lvl="2" eaLnBrk="1" hangingPunct="1"/>
            <a:r>
              <a:rPr lang="en-US" sz="2000" smtClean="0"/>
              <a:t>Distribution = convenient location and hours of operation</a:t>
            </a:r>
          </a:p>
          <a:p>
            <a:pPr lvl="2" eaLnBrk="1" hangingPunct="1"/>
            <a:r>
              <a:rPr lang="en-US" sz="2000" smtClean="0"/>
              <a:t>Price = have more control, difficult for consumers to determine</a:t>
            </a:r>
          </a:p>
          <a:p>
            <a:pPr lvl="2" eaLnBrk="1" hangingPunct="1"/>
            <a:r>
              <a:rPr lang="en-US" sz="2000" smtClean="0"/>
              <a:t>Promotion = unfamiliar services require much more promotion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36D97C-B6A6-40F6-844B-F553A1C546CD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1988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Non-Business Organizations</a:t>
            </a:r>
          </a:p>
        </p:txBody>
      </p:sp>
      <p:sp>
        <p:nvSpPr>
          <p:cNvPr id="41989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Primary focus</a:t>
            </a:r>
            <a:r>
              <a:rPr lang="en-US" sz="2400" smtClean="0"/>
              <a:t> is on something other than providing products and service for a profit.</a:t>
            </a:r>
            <a:br>
              <a:rPr lang="en-US" sz="2400" smtClean="0"/>
            </a:br>
            <a:r>
              <a:rPr lang="en-US" sz="9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Examples:</a:t>
            </a:r>
            <a:r>
              <a:rPr lang="en-US" sz="180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Government agencies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Churches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Schools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Museums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Professional organizations</a:t>
            </a:r>
            <a:r>
              <a:rPr lang="en-US" sz="1600" smtClean="0"/>
              <a:t/>
            </a:r>
            <a:br>
              <a:rPr lang="en-US" sz="1600" smtClean="0"/>
            </a:br>
            <a:endParaRPr lang="en-US" sz="8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Marketing is important to non-business organizations because they must satisfy their customers’ needs in order to achieve their goals and max. their effectiveness.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763AD9-617C-4A40-83BB-3BCCBF590CF2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Marketing Has Changed</a:t>
            </a:r>
            <a:br>
              <a:rPr lang="en-US" sz="3200" smtClean="0"/>
            </a:br>
            <a:r>
              <a:rPr lang="en-US" sz="3200" smtClean="0"/>
              <a:t>Understanding The Differences</a:t>
            </a:r>
          </a:p>
        </p:txBody>
      </p:sp>
      <p:sp>
        <p:nvSpPr>
          <p:cNvPr id="614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458200" cy="4419600"/>
          </a:xfrm>
        </p:spPr>
        <p:txBody>
          <a:bodyPr/>
          <a:lstStyle/>
          <a:p>
            <a:pPr eaLnBrk="1" hangingPunct="1"/>
            <a:r>
              <a:rPr lang="en-US" smtClean="0"/>
              <a:t>From few activities to many activities</a:t>
            </a:r>
          </a:p>
          <a:p>
            <a:pPr lvl="1" eaLnBrk="1" hangingPunct="1"/>
            <a:r>
              <a:rPr lang="en-US" sz="2600" smtClean="0"/>
              <a:t>Was:</a:t>
            </a:r>
          </a:p>
          <a:p>
            <a:pPr lvl="2" eaLnBrk="1" hangingPunct="1"/>
            <a:r>
              <a:rPr lang="en-US" sz="2200" smtClean="0"/>
              <a:t>Few activities</a:t>
            </a:r>
          </a:p>
          <a:p>
            <a:pPr lvl="2" eaLnBrk="1" hangingPunct="1"/>
            <a:r>
              <a:rPr lang="en-US" sz="2200" smtClean="0"/>
              <a:t>Used to move products from producers to consumers</a:t>
            </a:r>
          </a:p>
          <a:p>
            <a:pPr lvl="1" eaLnBrk="1" hangingPunct="1"/>
            <a:r>
              <a:rPr lang="en-US" sz="2600" smtClean="0"/>
              <a:t>Now:</a:t>
            </a:r>
          </a:p>
          <a:p>
            <a:pPr lvl="2" eaLnBrk="1" hangingPunct="1"/>
            <a:r>
              <a:rPr lang="en-US" sz="2200" i="1" smtClean="0"/>
              <a:t>Large variety of activities</a:t>
            </a:r>
          </a:p>
          <a:p>
            <a:pPr lvl="2" eaLnBrk="1" hangingPunct="1"/>
            <a:r>
              <a:rPr lang="en-US" sz="2200" smtClean="0"/>
              <a:t>Used for promotions &amp; sales to persuade consumers</a:t>
            </a:r>
          </a:p>
          <a:p>
            <a:pPr lvl="2" eaLnBrk="1" hangingPunct="1"/>
            <a:r>
              <a:rPr lang="en-US" sz="2200" smtClean="0"/>
              <a:t>Now includes research and consumer credit   </a:t>
            </a:r>
          </a:p>
          <a:p>
            <a:pPr lvl="1" eaLnBrk="1" hangingPunct="1"/>
            <a:r>
              <a:rPr lang="en-US" sz="2600" smtClean="0"/>
              <a:t>Must understand how to use all the marketing tools.</a:t>
            </a:r>
            <a:endParaRPr lang="en-US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381F79-CE0C-493B-92BC-4E4E10B7555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Marketing Has Changed</a:t>
            </a:r>
            <a:br>
              <a:rPr lang="en-US" sz="3200" smtClean="0"/>
            </a:br>
            <a:r>
              <a:rPr lang="en-US" sz="3200" smtClean="0"/>
              <a:t>Understanding The Differences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458200" cy="4191000"/>
          </a:xfrm>
        </p:spPr>
        <p:txBody>
          <a:bodyPr/>
          <a:lstStyle/>
          <a:p>
            <a:pPr eaLnBrk="1" hangingPunct="1"/>
            <a:r>
              <a:rPr lang="en-US" smtClean="0"/>
              <a:t>From independence to integration</a:t>
            </a:r>
          </a:p>
          <a:p>
            <a:pPr lvl="1" eaLnBrk="1" hangingPunct="1"/>
            <a:r>
              <a:rPr lang="en-US" sz="2600" smtClean="0"/>
              <a:t>Was:</a:t>
            </a:r>
          </a:p>
          <a:p>
            <a:pPr lvl="2" eaLnBrk="1" hangingPunct="1"/>
            <a:r>
              <a:rPr lang="en-US" sz="2200" smtClean="0"/>
              <a:t>independent part of business</a:t>
            </a:r>
          </a:p>
          <a:p>
            <a:pPr lvl="2" eaLnBrk="1" hangingPunct="1"/>
            <a:r>
              <a:rPr lang="en-US" sz="2200" smtClean="0"/>
              <a:t>Only understood if you had marketing background</a:t>
            </a:r>
          </a:p>
          <a:p>
            <a:pPr lvl="2" eaLnBrk="1" hangingPunct="1"/>
            <a:r>
              <a:rPr lang="en-US" sz="2200" smtClean="0"/>
              <a:t>Marketers often worked alone / separate from business</a:t>
            </a:r>
          </a:p>
          <a:p>
            <a:pPr lvl="1" eaLnBrk="1" hangingPunct="1"/>
            <a:r>
              <a:rPr lang="en-US" sz="2600" smtClean="0"/>
              <a:t>Now:</a:t>
            </a:r>
          </a:p>
          <a:p>
            <a:pPr lvl="2" eaLnBrk="1" hangingPunct="1"/>
            <a:r>
              <a:rPr lang="en-US" sz="2200" i="1" smtClean="0"/>
              <a:t>integrated with other business functions</a:t>
            </a:r>
          </a:p>
          <a:p>
            <a:pPr lvl="2" eaLnBrk="1" hangingPunct="1"/>
            <a:r>
              <a:rPr lang="en-US" sz="2200" b="1" i="1" u="sng" smtClean="0"/>
              <a:t>Integrated</a:t>
            </a:r>
            <a:r>
              <a:rPr lang="en-US" sz="2200" smtClean="0"/>
              <a:t>: considered an essential part of the business.</a:t>
            </a:r>
          </a:p>
          <a:p>
            <a:pPr lvl="2" eaLnBrk="1" hangingPunct="1"/>
            <a:r>
              <a:rPr lang="en-US" sz="2200" smtClean="0"/>
              <a:t>Involved in all important business decisions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95C716-297C-4528-B8C0-272B717BCF0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Marketing Has Changed</a:t>
            </a:r>
            <a:br>
              <a:rPr lang="en-US" sz="3200" smtClean="0"/>
            </a:br>
            <a:r>
              <a:rPr lang="en-US" sz="3200" smtClean="0"/>
              <a:t> Understanding The Differences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82000" cy="4495800"/>
          </a:xfrm>
        </p:spPr>
        <p:txBody>
          <a:bodyPr/>
          <a:lstStyle/>
          <a:p>
            <a:pPr eaLnBrk="1" hangingPunct="1"/>
            <a:r>
              <a:rPr lang="en-US" smtClean="0"/>
              <a:t>From problems to opportunities</a:t>
            </a:r>
          </a:p>
          <a:p>
            <a:pPr lvl="1" eaLnBrk="1" hangingPunct="1"/>
            <a:r>
              <a:rPr lang="en-US" sz="2600" smtClean="0"/>
              <a:t>Was: </a:t>
            </a:r>
          </a:p>
          <a:p>
            <a:pPr lvl="2" eaLnBrk="1" hangingPunct="1"/>
            <a:r>
              <a:rPr lang="en-US" sz="2100" smtClean="0"/>
              <a:t>a problem-solving tool</a:t>
            </a:r>
          </a:p>
          <a:p>
            <a:pPr lvl="2" eaLnBrk="1" hangingPunct="1"/>
            <a:r>
              <a:rPr lang="en-US" sz="2100" smtClean="0"/>
              <a:t>looked to marketers if they faced a problem (inventory high) </a:t>
            </a:r>
          </a:p>
          <a:p>
            <a:pPr lvl="1" eaLnBrk="1" hangingPunct="1"/>
            <a:r>
              <a:rPr lang="en-US" sz="2600" smtClean="0"/>
              <a:t>Now: </a:t>
            </a:r>
          </a:p>
          <a:p>
            <a:pPr lvl="2" eaLnBrk="1" hangingPunct="1"/>
            <a:r>
              <a:rPr lang="en-US" sz="2100" smtClean="0">
                <a:sym typeface="Wingdings" pitchFamily="2" charset="2"/>
              </a:rPr>
              <a:t>used as an opportunity-creation tool</a:t>
            </a:r>
          </a:p>
          <a:p>
            <a:pPr lvl="2" eaLnBrk="1" hangingPunct="1"/>
            <a:r>
              <a:rPr lang="en-US" sz="2100" smtClean="0">
                <a:sym typeface="Wingdings" pitchFamily="2" charset="2"/>
              </a:rPr>
              <a:t>Can not afford to wait for a problem to arise </a:t>
            </a:r>
          </a:p>
          <a:p>
            <a:pPr lvl="2" eaLnBrk="1" hangingPunct="1"/>
            <a:r>
              <a:rPr lang="en-US" sz="2100" i="1" smtClean="0">
                <a:sym typeface="Wingdings" pitchFamily="2" charset="2"/>
              </a:rPr>
              <a:t>Continuously looking for</a:t>
            </a:r>
            <a:r>
              <a:rPr lang="en-US" sz="2100" smtClean="0">
                <a:sym typeface="Wingdings" pitchFamily="2" charset="2"/>
              </a:rPr>
              <a:t> </a:t>
            </a:r>
            <a:r>
              <a:rPr lang="en-US" sz="2100" b="1" i="1" u="sng" smtClean="0">
                <a:sym typeface="Wingdings" pitchFamily="2" charset="2"/>
              </a:rPr>
              <a:t>Marketing Opportunities</a:t>
            </a:r>
            <a:r>
              <a:rPr lang="en-US" sz="2100" smtClean="0">
                <a:sym typeface="Wingdings" pitchFamily="2" charset="2"/>
              </a:rPr>
              <a:t>: include new markets and ways to improve a company’s offerings in current markets.</a:t>
            </a:r>
            <a:endParaRPr lang="en-US" sz="2100" smtClean="0"/>
          </a:p>
          <a:p>
            <a:pPr lvl="1" eaLnBrk="1" hangingPunct="1"/>
            <a:endParaRPr lang="en-US" sz="260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58E9A2-8E9A-4E65-9DCB-1E74000FFEFF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Marketing Has Changed</a:t>
            </a:r>
            <a:br>
              <a:rPr lang="en-US" sz="3200" smtClean="0"/>
            </a:br>
            <a:r>
              <a:rPr lang="en-US" sz="3200" smtClean="0"/>
              <a:t> Understanding The Differences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82000" cy="4495800"/>
          </a:xfrm>
        </p:spPr>
        <p:txBody>
          <a:bodyPr/>
          <a:lstStyle/>
          <a:p>
            <a:pPr eaLnBrk="1" hangingPunct="1"/>
            <a:r>
              <a:rPr lang="en-US" smtClean="0"/>
              <a:t>From expense to investment</a:t>
            </a:r>
          </a:p>
          <a:p>
            <a:pPr lvl="1" eaLnBrk="1" hangingPunct="1"/>
            <a:r>
              <a:rPr lang="en-US" sz="2600" smtClean="0"/>
              <a:t>Was:</a:t>
            </a:r>
          </a:p>
          <a:p>
            <a:pPr lvl="2" eaLnBrk="1" hangingPunct="1"/>
            <a:r>
              <a:rPr lang="en-US" sz="2200" smtClean="0"/>
              <a:t>Very expensive; big expense</a:t>
            </a:r>
          </a:p>
          <a:p>
            <a:pPr lvl="2" eaLnBrk="1" hangingPunct="1"/>
            <a:r>
              <a:rPr lang="en-US" sz="2200" smtClean="0"/>
              <a:t>When facing financial issues, cut costs in marketing dept</a:t>
            </a:r>
          </a:p>
          <a:p>
            <a:pPr lvl="1" eaLnBrk="1" hangingPunct="1"/>
            <a:r>
              <a:rPr lang="en-US" sz="2600" smtClean="0">
                <a:sym typeface="Wingdings" pitchFamily="2" charset="2"/>
              </a:rPr>
              <a:t>Now:</a:t>
            </a:r>
          </a:p>
          <a:p>
            <a:pPr lvl="2" eaLnBrk="1" hangingPunct="1"/>
            <a:r>
              <a:rPr lang="en-US" sz="2200" i="1" smtClean="0">
                <a:sym typeface="Wingdings" pitchFamily="2" charset="2"/>
              </a:rPr>
              <a:t>Effective marketing is a critical investment</a:t>
            </a:r>
          </a:p>
          <a:p>
            <a:pPr lvl="2" eaLnBrk="1" hangingPunct="1"/>
            <a:r>
              <a:rPr lang="en-US" sz="2200" smtClean="0">
                <a:sym typeface="Wingdings" pitchFamily="2" charset="2"/>
              </a:rPr>
              <a:t>Matching company’s offerings with market needs</a:t>
            </a:r>
          </a:p>
          <a:p>
            <a:pPr lvl="2" eaLnBrk="1" hangingPunct="1"/>
            <a:r>
              <a:rPr lang="en-US" sz="2200" smtClean="0">
                <a:sym typeface="Wingdings" pitchFamily="2" charset="2"/>
              </a:rPr>
              <a:t>Spend money on marketing to increase profits</a:t>
            </a:r>
            <a:endParaRPr lang="en-US" sz="2200" smtClean="0"/>
          </a:p>
          <a:p>
            <a:pPr lvl="1" eaLnBrk="1" hangingPunct="1"/>
            <a:endParaRPr lang="en-US" sz="260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A40A52C-00C7-4EE4-9E4F-5BFBC155579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Marketing Marketing Mean to a Business?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82000" cy="43434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Reliable Auto Service (Page 93)</a:t>
            </a:r>
          </a:p>
          <a:p>
            <a:pPr marL="609600" indent="-609600" eaLnBrk="1" hangingPunct="1"/>
            <a:r>
              <a:rPr lang="en-US" smtClean="0"/>
              <a:t>Dee’s Designs (Page 94)</a:t>
            </a:r>
          </a:p>
          <a:p>
            <a:pPr marL="609600" indent="-609600" eaLnBrk="1" hangingPunct="1"/>
            <a:endParaRPr lang="en-US" sz="1400" smtClean="0"/>
          </a:p>
          <a:p>
            <a:pPr marL="609600" indent="-609600" eaLnBrk="1" hangingPunct="1"/>
            <a:endParaRPr lang="en-US" sz="1400" smtClean="0"/>
          </a:p>
          <a:p>
            <a:pPr marL="609600" indent="-609600" eaLnBrk="1" hangingPunct="1"/>
            <a:r>
              <a:rPr lang="en-US" smtClean="0"/>
              <a:t>Unsuccessful because: </a:t>
            </a:r>
          </a:p>
          <a:p>
            <a:pPr marL="877888" lvl="1" indent="-533400" eaLnBrk="1" hangingPunct="1">
              <a:buSzPct val="70000"/>
              <a:buFont typeface="Wingdings" pitchFamily="2" charset="2"/>
              <a:buAutoNum type="arabicPeriod"/>
            </a:pPr>
            <a:r>
              <a:rPr lang="en-US" sz="2600" smtClean="0"/>
              <a:t>Concerned only about the product/service</a:t>
            </a:r>
          </a:p>
          <a:p>
            <a:pPr marL="877888" lvl="1" indent="-533400" eaLnBrk="1" hangingPunct="1">
              <a:buSzPct val="70000"/>
              <a:buFont typeface="Wingdings" pitchFamily="2" charset="2"/>
              <a:buAutoNum type="arabicPeriod"/>
            </a:pPr>
            <a:r>
              <a:rPr lang="en-US" sz="2600" smtClean="0"/>
              <a:t>Believed they knew what the customer wanted</a:t>
            </a:r>
          </a:p>
          <a:p>
            <a:pPr marL="877888" lvl="1" indent="-533400" eaLnBrk="1" hangingPunct="1">
              <a:buSzPct val="70000"/>
              <a:buFont typeface="Wingdings" pitchFamily="2" charset="2"/>
              <a:buAutoNum type="arabicPeriod"/>
            </a:pPr>
            <a:r>
              <a:rPr lang="en-US" sz="2600" smtClean="0"/>
              <a:t>Did not study the market</a:t>
            </a:r>
          </a:p>
          <a:p>
            <a:pPr marL="877888" lvl="1" indent="-533400" eaLnBrk="1" hangingPunct="1">
              <a:buSzPct val="70000"/>
              <a:buFont typeface="Wingdings" pitchFamily="2" charset="2"/>
              <a:buAutoNum type="arabicPeriod"/>
            </a:pPr>
            <a:r>
              <a:rPr lang="en-US" sz="2600" smtClean="0"/>
              <a:t>Failed to use a variety of marketing tools.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4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C8440D7-B7C7-4C84-8D30-963180E92969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PLANNING A </a:t>
            </a:r>
            <a:br>
              <a:rPr lang="en-US" smtClean="0"/>
            </a:br>
            <a:r>
              <a:rPr lang="en-US" smtClean="0"/>
              <a:t>MARKETING STRATEGY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Understand how the marketing concept transforms business planning.</a:t>
            </a:r>
          </a:p>
          <a:p>
            <a:pPr eaLnBrk="1" hangingPunct="1">
              <a:defRPr/>
            </a:pPr>
            <a:r>
              <a:rPr lang="en-US" smtClean="0"/>
              <a:t>Explain the importance of market seg-ments and market opportunity analysis.</a:t>
            </a:r>
          </a:p>
          <a:p>
            <a:pPr eaLnBrk="1" hangingPunct="1">
              <a:defRPr/>
            </a:pPr>
            <a:r>
              <a:rPr lang="en-US" smtClean="0"/>
              <a:t>Discuss how businesses develop the right marketing mix.</a:t>
            </a:r>
          </a:p>
        </p:txBody>
      </p:sp>
      <p:sp>
        <p:nvSpPr>
          <p:cNvPr id="11270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4-2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9 MKTG">
  <a:themeElements>
    <a:clrScheme name="">
      <a:dk1>
        <a:srgbClr val="000000"/>
      </a:dk1>
      <a:lt1>
        <a:srgbClr val="FFFFFF"/>
      </a:lt1>
      <a:dk2>
        <a:srgbClr val="3F7EBD"/>
      </a:dk2>
      <a:lt2>
        <a:srgbClr val="66CCFF"/>
      </a:lt2>
      <a:accent1>
        <a:srgbClr val="FFE18D"/>
      </a:accent1>
      <a:accent2>
        <a:srgbClr val="CA5302"/>
      </a:accent2>
      <a:accent3>
        <a:srgbClr val="FFFFFF"/>
      </a:accent3>
      <a:accent4>
        <a:srgbClr val="000000"/>
      </a:accent4>
      <a:accent5>
        <a:srgbClr val="FFEEC5"/>
      </a:accent5>
      <a:accent6>
        <a:srgbClr val="B74A02"/>
      </a:accent6>
      <a:hlink>
        <a:srgbClr val="00A5E0"/>
      </a:hlink>
      <a:folHlink>
        <a:srgbClr val="B9CC00"/>
      </a:folHlink>
    </a:clrScheme>
    <a:fontScheme name="09 MKT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 MKT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 MKT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Data\Microsoft\Templates\2009 PPT templates\09 MKTG.pot</Template>
  <TotalTime>1531</TotalTime>
  <Words>1228</Words>
  <Application>Microsoft Office PowerPoint</Application>
  <PresentationFormat>On-screen Show (4:3)</PresentationFormat>
  <Paragraphs>345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09 MKTG</vt:lpstr>
      <vt:lpstr>THE BASICS OF MARKETING</vt:lpstr>
      <vt:lpstr>Slide 2</vt:lpstr>
      <vt:lpstr>CHANGES IN TODAY’S MARKETING</vt:lpstr>
      <vt:lpstr>Marketing Has Changed Understanding The Differences</vt:lpstr>
      <vt:lpstr>Marketing Has Changed Understanding The Differences</vt:lpstr>
      <vt:lpstr>Marketing Has Changed  Understanding The Differences</vt:lpstr>
      <vt:lpstr>Marketing Has Changed  Understanding The Differences</vt:lpstr>
      <vt:lpstr>What Does Marketing Marketing Mean to a Business?</vt:lpstr>
      <vt:lpstr>PLANNING A  MARKETING STRATEGY</vt:lpstr>
      <vt:lpstr>Putting Marketing Up Front</vt:lpstr>
      <vt:lpstr>How Does the Marketing  Concept Affect Planning?</vt:lpstr>
      <vt:lpstr>Understanding the Customer</vt:lpstr>
      <vt:lpstr>Two Views of Consumers</vt:lpstr>
      <vt:lpstr>Understanding the Customer Satisfying Customer Needs</vt:lpstr>
      <vt:lpstr>Understanding the Customer Satisfying Customer Needs</vt:lpstr>
      <vt:lpstr>Understanding the Customer Satisfying Customer Needs</vt:lpstr>
      <vt:lpstr>Planning the Offering</vt:lpstr>
      <vt:lpstr>Combining Parts of the Marketing Mix</vt:lpstr>
      <vt:lpstr>Creating the Right Mix</vt:lpstr>
      <vt:lpstr>Creating the Right Mix</vt:lpstr>
      <vt:lpstr>Creating the Right Mix</vt:lpstr>
      <vt:lpstr>Creating the Right Mix</vt:lpstr>
      <vt:lpstr>UNDERSTANDING CONSUMERS AND COMPETITORS</vt:lpstr>
      <vt:lpstr>Consumer Decision Making</vt:lpstr>
      <vt:lpstr>Consumer Decision-Making Stages </vt:lpstr>
      <vt:lpstr>Consumer Decision-Making Stages </vt:lpstr>
      <vt:lpstr>Consumer Decision-Making Stages </vt:lpstr>
      <vt:lpstr>Consumer Decision-Making Stages </vt:lpstr>
      <vt:lpstr>Consumer Decision-Making Stages </vt:lpstr>
      <vt:lpstr>Consumer Decision-Making Stages </vt:lpstr>
      <vt:lpstr>Relying On Information</vt:lpstr>
      <vt:lpstr>Responding to Competition</vt:lpstr>
      <vt:lpstr>Responding to Competition</vt:lpstr>
      <vt:lpstr>Responding to Competition</vt:lpstr>
      <vt:lpstr>THE VARIED ROLE MARKETING</vt:lpstr>
      <vt:lpstr>The Varied Uses of Marketing</vt:lpstr>
      <vt:lpstr>The Varied Uses of Marketing</vt:lpstr>
      <vt:lpstr>The Varied Uses of Marketing</vt:lpstr>
      <vt:lpstr>Non-Business Organizations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MARKETING</dc:title>
  <dc:creator>Sundling, Jessica</dc:creator>
  <cp:lastModifiedBy>jsundlin</cp:lastModifiedBy>
  <cp:revision>69</cp:revision>
  <dcterms:created xsi:type="dcterms:W3CDTF">2001-11-07T01:09:52Z</dcterms:created>
  <dcterms:modified xsi:type="dcterms:W3CDTF">2012-10-19T16:44:11Z</dcterms:modified>
</cp:coreProperties>
</file>